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7" r:id="rId3"/>
    <p:sldId id="265" r:id="rId4"/>
    <p:sldId id="264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EAF09C-D3C4-4006-84A2-788897887EA5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A8750D6D-F0B6-4439-8EE3-9E642A8DF90F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востребованность развития широкого кругозора старшего дошкольника, в том числе в естественнонаучном направлении</a:t>
          </a:r>
          <a:endParaRPr lang="ru-RU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5872BB1-6DDA-42F9-B1F2-1E625ADEE7B8}" type="parTrans" cxnId="{0D41EAA3-F3EF-4132-AFDF-6970FC1395C4}">
      <dgm:prSet/>
      <dgm:spPr/>
      <dgm:t>
        <a:bodyPr/>
        <a:lstStyle/>
        <a:p>
          <a:endParaRPr lang="ru-RU"/>
        </a:p>
      </dgm:t>
    </dgm:pt>
    <dgm:pt modelId="{70057D5C-E5E5-4B08-8CCB-F9D868F4EF03}" type="sibTrans" cxnId="{0D41EAA3-F3EF-4132-AFDF-6970FC1395C4}">
      <dgm:prSet/>
      <dgm:spPr/>
      <dgm:t>
        <a:bodyPr/>
        <a:lstStyle/>
        <a:p>
          <a:endParaRPr lang="ru-RU"/>
        </a:p>
      </dgm:t>
    </dgm:pt>
    <dgm:pt modelId="{BD41EDC2-DA14-4137-BC23-4D93869043C9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отсутствие методического обеспечения формирования основ технического творчества, навыков начального программировани</a:t>
          </a:r>
          <a:r>
            <a:rPr lang="ru-RU" dirty="0" smtClean="0">
              <a:solidFill>
                <a:srgbClr val="002060"/>
              </a:solidFill>
            </a:rPr>
            <a:t>я</a:t>
          </a:r>
          <a:endParaRPr lang="ru-RU" dirty="0"/>
        </a:p>
      </dgm:t>
    </dgm:pt>
    <dgm:pt modelId="{28A54CC3-9367-4375-A4BF-78EA4E0F9339}" type="parTrans" cxnId="{7DCC77DA-45ED-48AE-80F4-09A22BD77DE2}">
      <dgm:prSet/>
      <dgm:spPr/>
      <dgm:t>
        <a:bodyPr/>
        <a:lstStyle/>
        <a:p>
          <a:endParaRPr lang="ru-RU"/>
        </a:p>
      </dgm:t>
    </dgm:pt>
    <dgm:pt modelId="{E16122FC-B79D-44A7-B0E3-EECE99DB4274}" type="sibTrans" cxnId="{7DCC77DA-45ED-48AE-80F4-09A22BD77DE2}">
      <dgm:prSet/>
      <dgm:spPr/>
      <dgm:t>
        <a:bodyPr/>
        <a:lstStyle/>
        <a:p>
          <a:endParaRPr lang="ru-RU"/>
        </a:p>
      </dgm:t>
    </dgm:pt>
    <dgm:pt modelId="{9860B130-341E-40C1-B235-D5FD3C1FA2A4}">
      <dgm:prSet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ru-RU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необходимость ранней профориентации научно – технической профессиональной ориентации в связи с особенностями градообразующих предприятий города Чистополя: внедрение наукоёмких технологий, автоматизация производства, недостаток квалифицированных специалистов</a:t>
          </a:r>
          <a:r>
            <a:rPr lang="ru-RU" sz="1800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. </a:t>
          </a:r>
          <a:endParaRPr lang="ru-RU" sz="1800" dirty="0">
            <a:solidFill>
              <a:schemeClr val="accent3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B8202D61-157A-4DB0-A4BA-102A087D9003}" type="parTrans" cxnId="{52F9BE2A-9208-4B51-98D6-3C4E2CEB52E9}">
      <dgm:prSet/>
      <dgm:spPr/>
      <dgm:t>
        <a:bodyPr/>
        <a:lstStyle/>
        <a:p>
          <a:endParaRPr lang="ru-RU"/>
        </a:p>
      </dgm:t>
    </dgm:pt>
    <dgm:pt modelId="{A3D4219B-50F1-4DE5-A472-604ECCC67C52}" type="sibTrans" cxnId="{52F9BE2A-9208-4B51-98D6-3C4E2CEB52E9}">
      <dgm:prSet/>
      <dgm:spPr/>
      <dgm:t>
        <a:bodyPr/>
        <a:lstStyle/>
        <a:p>
          <a:endParaRPr lang="ru-RU"/>
        </a:p>
      </dgm:t>
    </dgm:pt>
    <dgm:pt modelId="{D3427F1B-43AE-4939-9052-C81ADBC96718}" type="pres">
      <dgm:prSet presAssocID="{3EEAF09C-D3C4-4006-84A2-788897887EA5}" presName="CompostProcess" presStyleCnt="0">
        <dgm:presLayoutVars>
          <dgm:dir/>
          <dgm:resizeHandles val="exact"/>
        </dgm:presLayoutVars>
      </dgm:prSet>
      <dgm:spPr/>
    </dgm:pt>
    <dgm:pt modelId="{391BA982-AC19-4AFB-BF2A-1BA3A6CD3DC2}" type="pres">
      <dgm:prSet presAssocID="{3EEAF09C-D3C4-4006-84A2-788897887EA5}" presName="arrow" presStyleLbl="bgShp" presStyleIdx="0" presStyleCnt="1"/>
      <dgm:spPr/>
    </dgm:pt>
    <dgm:pt modelId="{83AE0A96-A8EF-4BA1-9CC2-621A53CCDC25}" type="pres">
      <dgm:prSet presAssocID="{3EEAF09C-D3C4-4006-84A2-788897887EA5}" presName="linearProcess" presStyleCnt="0"/>
      <dgm:spPr/>
    </dgm:pt>
    <dgm:pt modelId="{81455C70-2955-4562-84EA-F451DB054ED0}" type="pres">
      <dgm:prSet presAssocID="{A8750D6D-F0B6-4439-8EE3-9E642A8DF90F}" presName="textNode" presStyleLbl="node1" presStyleIdx="0" presStyleCnt="3" custScaleX="86332" custScaleY="123855" custLinFactX="248691" custLinFactNeighborX="300000" custLinFactNeighborY="604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CC8505-4A88-4D72-91DF-60E1D9A08497}" type="pres">
      <dgm:prSet presAssocID="{70057D5C-E5E5-4B08-8CCB-F9D868F4EF03}" presName="sibTrans" presStyleCnt="0"/>
      <dgm:spPr/>
    </dgm:pt>
    <dgm:pt modelId="{9708D11F-6BB8-4975-8EFC-B4288B79541B}" type="pres">
      <dgm:prSet presAssocID="{BD41EDC2-DA14-4137-BC23-4D93869043C9}" presName="textNode" presStyleLbl="node1" presStyleIdx="1" presStyleCnt="3" custScaleX="88932" custScaleY="123837" custLinFactX="75412" custLinFactNeighborX="100000" custLinFactNeighborY="604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2C5B33-B00D-4208-A5D2-ACA0EEADE226}" type="pres">
      <dgm:prSet presAssocID="{E16122FC-B79D-44A7-B0E3-EECE99DB4274}" presName="sibTrans" presStyleCnt="0"/>
      <dgm:spPr/>
    </dgm:pt>
    <dgm:pt modelId="{06BF19DA-431A-4C12-9CA3-BBE97988AC76}" type="pres">
      <dgm:prSet presAssocID="{9860B130-341E-40C1-B235-D5FD3C1FA2A4}" presName="textNode" presStyleLbl="node1" presStyleIdx="2" presStyleCnt="3" custScaleX="167348" custScaleY="124679" custLinFactX="-173945" custLinFactNeighborX="-200000" custLinFactNeighborY="609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DCC77DA-45ED-48AE-80F4-09A22BD77DE2}" srcId="{3EEAF09C-D3C4-4006-84A2-788897887EA5}" destId="{BD41EDC2-DA14-4137-BC23-4D93869043C9}" srcOrd="1" destOrd="0" parTransId="{28A54CC3-9367-4375-A4BF-78EA4E0F9339}" sibTransId="{E16122FC-B79D-44A7-B0E3-EECE99DB4274}"/>
    <dgm:cxn modelId="{9008E218-8880-4B0E-827C-FCCCD270A41B}" type="presOf" srcId="{A8750D6D-F0B6-4439-8EE3-9E642A8DF90F}" destId="{81455C70-2955-4562-84EA-F451DB054ED0}" srcOrd="0" destOrd="0" presId="urn:microsoft.com/office/officeart/2005/8/layout/hProcess9"/>
    <dgm:cxn modelId="{0D41EAA3-F3EF-4132-AFDF-6970FC1395C4}" srcId="{3EEAF09C-D3C4-4006-84A2-788897887EA5}" destId="{A8750D6D-F0B6-4439-8EE3-9E642A8DF90F}" srcOrd="0" destOrd="0" parTransId="{85872BB1-6DDA-42F9-B1F2-1E625ADEE7B8}" sibTransId="{70057D5C-E5E5-4B08-8CCB-F9D868F4EF03}"/>
    <dgm:cxn modelId="{FB68021E-EE14-404C-A578-32D53975B34D}" type="presOf" srcId="{3EEAF09C-D3C4-4006-84A2-788897887EA5}" destId="{D3427F1B-43AE-4939-9052-C81ADBC96718}" srcOrd="0" destOrd="0" presId="urn:microsoft.com/office/officeart/2005/8/layout/hProcess9"/>
    <dgm:cxn modelId="{70412104-73F7-4D90-B1B1-F67787101BF4}" type="presOf" srcId="{BD41EDC2-DA14-4137-BC23-4D93869043C9}" destId="{9708D11F-6BB8-4975-8EFC-B4288B79541B}" srcOrd="0" destOrd="0" presId="urn:microsoft.com/office/officeart/2005/8/layout/hProcess9"/>
    <dgm:cxn modelId="{4FE1C31F-CE24-421B-B26E-EC129F2E8D0F}" type="presOf" srcId="{9860B130-341E-40C1-B235-D5FD3C1FA2A4}" destId="{06BF19DA-431A-4C12-9CA3-BBE97988AC76}" srcOrd="0" destOrd="0" presId="urn:microsoft.com/office/officeart/2005/8/layout/hProcess9"/>
    <dgm:cxn modelId="{52F9BE2A-9208-4B51-98D6-3C4E2CEB52E9}" srcId="{3EEAF09C-D3C4-4006-84A2-788897887EA5}" destId="{9860B130-341E-40C1-B235-D5FD3C1FA2A4}" srcOrd="2" destOrd="0" parTransId="{B8202D61-157A-4DB0-A4BA-102A087D9003}" sibTransId="{A3D4219B-50F1-4DE5-A472-604ECCC67C52}"/>
    <dgm:cxn modelId="{A9E1E0BD-56E8-4E8E-B968-F69BA829C224}" type="presParOf" srcId="{D3427F1B-43AE-4939-9052-C81ADBC96718}" destId="{391BA982-AC19-4AFB-BF2A-1BA3A6CD3DC2}" srcOrd="0" destOrd="0" presId="urn:microsoft.com/office/officeart/2005/8/layout/hProcess9"/>
    <dgm:cxn modelId="{F289355F-23C8-4311-8AD4-C8116F4081D9}" type="presParOf" srcId="{D3427F1B-43AE-4939-9052-C81ADBC96718}" destId="{83AE0A96-A8EF-4BA1-9CC2-621A53CCDC25}" srcOrd="1" destOrd="0" presId="urn:microsoft.com/office/officeart/2005/8/layout/hProcess9"/>
    <dgm:cxn modelId="{CD15B836-DB44-4182-AC1C-1665EA82A2D2}" type="presParOf" srcId="{83AE0A96-A8EF-4BA1-9CC2-621A53CCDC25}" destId="{81455C70-2955-4562-84EA-F451DB054ED0}" srcOrd="0" destOrd="0" presId="urn:microsoft.com/office/officeart/2005/8/layout/hProcess9"/>
    <dgm:cxn modelId="{71DB51FE-D8C4-45DD-BF7E-E6DE3485285A}" type="presParOf" srcId="{83AE0A96-A8EF-4BA1-9CC2-621A53CCDC25}" destId="{6ECC8505-4A88-4D72-91DF-60E1D9A08497}" srcOrd="1" destOrd="0" presId="urn:microsoft.com/office/officeart/2005/8/layout/hProcess9"/>
    <dgm:cxn modelId="{6424C2EB-2297-4F51-817E-673439642D80}" type="presParOf" srcId="{83AE0A96-A8EF-4BA1-9CC2-621A53CCDC25}" destId="{9708D11F-6BB8-4975-8EFC-B4288B79541B}" srcOrd="2" destOrd="0" presId="urn:microsoft.com/office/officeart/2005/8/layout/hProcess9"/>
    <dgm:cxn modelId="{5CA1324B-4F50-4D48-B0A8-045171E80757}" type="presParOf" srcId="{83AE0A96-A8EF-4BA1-9CC2-621A53CCDC25}" destId="{612C5B33-B00D-4208-A5D2-ACA0EEADE226}" srcOrd="3" destOrd="0" presId="urn:microsoft.com/office/officeart/2005/8/layout/hProcess9"/>
    <dgm:cxn modelId="{E22BA537-2282-4A56-BFC2-66762DDCE8DB}" type="presParOf" srcId="{83AE0A96-A8EF-4BA1-9CC2-621A53CCDC25}" destId="{06BF19DA-431A-4C12-9CA3-BBE97988AC76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22B533-3164-40EF-91F9-6914B0BFE0B6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43E13E9-48B7-4271-A693-6F91474C1C4A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28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«Развивай-ка!»</a:t>
          </a:r>
          <a:endParaRPr lang="ru-RU" sz="2800" dirty="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F2E2279-3740-4AB1-9824-E734630EBF65}" type="parTrans" cxnId="{EC8950D7-4AAC-41BF-993B-6167310F0E03}">
      <dgm:prSet/>
      <dgm:spPr/>
      <dgm:t>
        <a:bodyPr/>
        <a:lstStyle/>
        <a:p>
          <a:endParaRPr lang="ru-RU"/>
        </a:p>
      </dgm:t>
    </dgm:pt>
    <dgm:pt modelId="{EA291B72-AD02-4F91-8EAC-588356182D21}" type="sibTrans" cxnId="{EC8950D7-4AAC-41BF-993B-6167310F0E03}">
      <dgm:prSet/>
      <dgm:spPr/>
      <dgm:t>
        <a:bodyPr/>
        <a:lstStyle/>
        <a:p>
          <a:endParaRPr lang="ru-RU"/>
        </a:p>
      </dgm:t>
    </dgm:pt>
    <dgm:pt modelId="{83D8458F-190C-4F23-9F0A-A3B894A59420}">
      <dgm:prSet phldrT="[Текст]" custT="1"/>
      <dgm:spPr>
        <a:solidFill>
          <a:schemeClr val="accent4">
            <a:lumMod val="75000"/>
          </a:schemeClr>
        </a:solidFill>
      </dgm:spPr>
      <dgm:t>
        <a:bodyPr/>
        <a:lstStyle/>
        <a:p>
          <a:endParaRPr lang="ru-RU" sz="1800" dirty="0" smtClean="0">
            <a:solidFill>
              <a:schemeClr val="accent3">
                <a:lumMod val="40000"/>
                <a:lumOff val="60000"/>
              </a:schemeClr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ru-RU" sz="1800" dirty="0" smtClean="0">
              <a:solidFill>
                <a:schemeClr val="accent3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rPr>
            <a:t>Развивать у дошкольников интерес к моделированию и техническому конструированию, стимулировать детское научно-техническое творчество.</a:t>
          </a:r>
          <a:endParaRPr lang="ru-RU" sz="1800" dirty="0">
            <a:solidFill>
              <a:schemeClr val="accent3">
                <a:lumMod val="40000"/>
                <a:lumOff val="6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29EC2E47-8067-46EB-B404-87E1BC31FB78}" type="parTrans" cxnId="{5FE1E2F9-B500-4B18-B517-A08AC1624916}">
      <dgm:prSet/>
      <dgm:spPr/>
      <dgm:t>
        <a:bodyPr/>
        <a:lstStyle/>
        <a:p>
          <a:endParaRPr lang="ru-RU"/>
        </a:p>
      </dgm:t>
    </dgm:pt>
    <dgm:pt modelId="{94B3E48B-7A45-4E3A-8E51-9CA048EF1A28}" type="sibTrans" cxnId="{5FE1E2F9-B500-4B18-B517-A08AC1624916}">
      <dgm:prSet/>
      <dgm:spPr/>
      <dgm:t>
        <a:bodyPr/>
        <a:lstStyle/>
        <a:p>
          <a:endParaRPr lang="ru-RU"/>
        </a:p>
      </dgm:t>
    </dgm:pt>
    <dgm:pt modelId="{600B1150-D7F9-4273-8687-F868B286EE5E}">
      <dgm:prSet phldrT="[Текст]" phldr="1"/>
      <dgm:spPr/>
      <dgm:t>
        <a:bodyPr/>
        <a:lstStyle/>
        <a:p>
          <a:endParaRPr lang="ru-RU"/>
        </a:p>
      </dgm:t>
    </dgm:pt>
    <dgm:pt modelId="{F9475B01-2485-4776-8021-0736ED558B8E}" type="parTrans" cxnId="{AF8C619F-38B5-4EB6-8224-42126C0BD574}">
      <dgm:prSet/>
      <dgm:spPr/>
      <dgm:t>
        <a:bodyPr/>
        <a:lstStyle/>
        <a:p>
          <a:endParaRPr lang="ru-RU"/>
        </a:p>
      </dgm:t>
    </dgm:pt>
    <dgm:pt modelId="{2178011F-FC9F-4C6E-ACDA-8A51CB09E1B8}" type="sibTrans" cxnId="{AF8C619F-38B5-4EB6-8224-42126C0BD574}">
      <dgm:prSet/>
      <dgm:spPr/>
      <dgm:t>
        <a:bodyPr/>
        <a:lstStyle/>
        <a:p>
          <a:endParaRPr lang="ru-RU"/>
        </a:p>
      </dgm:t>
    </dgm:pt>
    <dgm:pt modelId="{8BE16737-23E3-476D-8062-4AF789F2BD70}">
      <dgm:prSet phldrT="[Текст]" phldr="1"/>
      <dgm:spPr/>
      <dgm:t>
        <a:bodyPr/>
        <a:lstStyle/>
        <a:p>
          <a:endParaRPr lang="ru-RU"/>
        </a:p>
      </dgm:t>
    </dgm:pt>
    <dgm:pt modelId="{545E28C3-A18F-4723-BC9A-228D09D5229E}" type="parTrans" cxnId="{DD5BF68A-C16B-4F7E-BAFF-2DA9C685F210}">
      <dgm:prSet/>
      <dgm:spPr/>
      <dgm:t>
        <a:bodyPr/>
        <a:lstStyle/>
        <a:p>
          <a:endParaRPr lang="ru-RU"/>
        </a:p>
      </dgm:t>
    </dgm:pt>
    <dgm:pt modelId="{F7C2077F-EA18-44A7-88DD-DA934E91E443}" type="sibTrans" cxnId="{DD5BF68A-C16B-4F7E-BAFF-2DA9C685F210}">
      <dgm:prSet/>
      <dgm:spPr/>
      <dgm:t>
        <a:bodyPr/>
        <a:lstStyle/>
        <a:p>
          <a:endParaRPr lang="ru-RU"/>
        </a:p>
      </dgm:t>
    </dgm:pt>
    <dgm:pt modelId="{09EE45E0-0102-436D-91A4-DB6574BF4219}">
      <dgm:prSet/>
      <dgm:spPr/>
      <dgm:t>
        <a:bodyPr/>
        <a:lstStyle/>
        <a:p>
          <a:endParaRPr lang="ru-RU"/>
        </a:p>
      </dgm:t>
    </dgm:pt>
    <dgm:pt modelId="{E4929562-3926-46A0-9C3D-66C8C942518B}" type="parTrans" cxnId="{680F4F5D-8623-4582-9808-7A57963E4214}">
      <dgm:prSet/>
      <dgm:spPr/>
      <dgm:t>
        <a:bodyPr/>
        <a:lstStyle/>
        <a:p>
          <a:endParaRPr lang="ru-RU"/>
        </a:p>
      </dgm:t>
    </dgm:pt>
    <dgm:pt modelId="{740D718E-5FE9-4AB4-BAF6-A5B2966852EF}" type="sibTrans" cxnId="{680F4F5D-8623-4582-9808-7A57963E4214}">
      <dgm:prSet/>
      <dgm:spPr/>
      <dgm:t>
        <a:bodyPr/>
        <a:lstStyle/>
        <a:p>
          <a:endParaRPr lang="ru-RU"/>
        </a:p>
      </dgm:t>
    </dgm:pt>
    <dgm:pt modelId="{24E41A33-183C-4B43-A4A3-6B8EEEEE3557}">
      <dgm:prSet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ru-RU" sz="1800" dirty="0" smtClean="0">
              <a:solidFill>
                <a:schemeClr val="accent3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rPr>
            <a:t>Формировать у детей старшего дошкольного возраста навыки начального программирования.</a:t>
          </a:r>
          <a:endParaRPr lang="ru-RU" sz="1800" dirty="0">
            <a:solidFill>
              <a:schemeClr val="accent3">
                <a:lumMod val="40000"/>
                <a:lumOff val="6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11D1641B-F383-47C7-9A19-67517D9C77CB}" type="parTrans" cxnId="{BD0F3142-0CB2-49AD-AA0D-688966BA7DEA}">
      <dgm:prSet/>
      <dgm:spPr/>
      <dgm:t>
        <a:bodyPr/>
        <a:lstStyle/>
        <a:p>
          <a:endParaRPr lang="ru-RU"/>
        </a:p>
      </dgm:t>
    </dgm:pt>
    <dgm:pt modelId="{823B0603-CC61-4CB0-8DBC-B28074EBF73E}" type="sibTrans" cxnId="{BD0F3142-0CB2-49AD-AA0D-688966BA7DEA}">
      <dgm:prSet/>
      <dgm:spPr/>
      <dgm:t>
        <a:bodyPr/>
        <a:lstStyle/>
        <a:p>
          <a:endParaRPr lang="ru-RU"/>
        </a:p>
      </dgm:t>
    </dgm:pt>
    <dgm:pt modelId="{7C9F2825-3792-40F6-A574-7F69365B549A}">
      <dgm:prSet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ru-RU" sz="1800" dirty="0" smtClean="0">
              <a:solidFill>
                <a:schemeClr val="accent3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rPr>
            <a:t>Формировать у детей коммуникативные навыки: умение вступать в дискуссию, отстаивать свою точку зрения; умение работать в коллективе, в команде, малой группе (в паре).</a:t>
          </a:r>
          <a:endParaRPr lang="ru-RU" sz="1800" dirty="0">
            <a:solidFill>
              <a:schemeClr val="accent3">
                <a:lumMod val="40000"/>
                <a:lumOff val="6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6D011E4A-BDFC-4780-B615-DD7F3C99B890}" type="parTrans" cxnId="{655CFF85-DDB4-4434-BF66-64CECB8946AA}">
      <dgm:prSet/>
      <dgm:spPr/>
      <dgm:t>
        <a:bodyPr/>
        <a:lstStyle/>
        <a:p>
          <a:endParaRPr lang="ru-RU"/>
        </a:p>
      </dgm:t>
    </dgm:pt>
    <dgm:pt modelId="{E22F0616-EDC3-4DD2-A254-F917FF87133B}" type="sibTrans" cxnId="{655CFF85-DDB4-4434-BF66-64CECB8946AA}">
      <dgm:prSet/>
      <dgm:spPr/>
      <dgm:t>
        <a:bodyPr/>
        <a:lstStyle/>
        <a:p>
          <a:endParaRPr lang="ru-RU"/>
        </a:p>
      </dgm:t>
    </dgm:pt>
    <dgm:pt modelId="{72F37765-CC45-4553-B82D-7702BDB3305F}">
      <dgm:prSet/>
      <dgm:spPr/>
      <dgm:t>
        <a:bodyPr/>
        <a:lstStyle/>
        <a:p>
          <a:endParaRPr lang="ru-RU"/>
        </a:p>
      </dgm:t>
    </dgm:pt>
    <dgm:pt modelId="{0A0C04BD-7CCF-4DAA-98FD-D7AB06EC99D5}" type="parTrans" cxnId="{17C422B4-9F2A-4289-B268-BD540C4000A5}">
      <dgm:prSet/>
      <dgm:spPr/>
      <dgm:t>
        <a:bodyPr/>
        <a:lstStyle/>
        <a:p>
          <a:endParaRPr lang="ru-RU"/>
        </a:p>
      </dgm:t>
    </dgm:pt>
    <dgm:pt modelId="{799726BC-1641-42DC-B684-0A5E1DB2BAD1}" type="sibTrans" cxnId="{17C422B4-9F2A-4289-B268-BD540C4000A5}">
      <dgm:prSet/>
      <dgm:spPr/>
      <dgm:t>
        <a:bodyPr/>
        <a:lstStyle/>
        <a:p>
          <a:endParaRPr lang="ru-RU"/>
        </a:p>
      </dgm:t>
    </dgm:pt>
    <dgm:pt modelId="{50296581-54EF-4807-81F2-FEAD4C69A2D0}">
      <dgm:prSet/>
      <dgm:spPr/>
      <dgm:t>
        <a:bodyPr/>
        <a:lstStyle/>
        <a:p>
          <a:endParaRPr lang="ru-RU" dirty="0"/>
        </a:p>
      </dgm:t>
    </dgm:pt>
    <dgm:pt modelId="{95BA5AA8-0F2E-47EC-8285-06E9679FA437}" type="parTrans" cxnId="{356C1EFE-C9FA-4124-A2E3-19435C31EA4F}">
      <dgm:prSet/>
      <dgm:spPr/>
      <dgm:t>
        <a:bodyPr/>
        <a:lstStyle/>
        <a:p>
          <a:endParaRPr lang="ru-RU"/>
        </a:p>
      </dgm:t>
    </dgm:pt>
    <dgm:pt modelId="{E48DDCD0-DDFF-4A79-8739-1BE2C090D19F}" type="sibTrans" cxnId="{356C1EFE-C9FA-4124-A2E3-19435C31EA4F}">
      <dgm:prSet/>
      <dgm:spPr/>
      <dgm:t>
        <a:bodyPr/>
        <a:lstStyle/>
        <a:p>
          <a:endParaRPr lang="ru-RU"/>
        </a:p>
      </dgm:t>
    </dgm:pt>
    <dgm:pt modelId="{5CFBE410-F305-443C-9A67-CE001469DDD6}">
      <dgm:prSet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ru-RU" sz="1800" dirty="0" smtClean="0">
              <a:solidFill>
                <a:schemeClr val="accent3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rPr>
            <a:t>Развивать психофизические качества детей: память, внимание, логическое и аналитическое мышление, мелкую моторику.</a:t>
          </a:r>
          <a:endParaRPr lang="ru-RU" sz="1800" dirty="0">
            <a:solidFill>
              <a:schemeClr val="accent3">
                <a:lumMod val="40000"/>
                <a:lumOff val="6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9BBB99D7-69CA-444D-A445-9D7DA8E354CF}" type="parTrans" cxnId="{65D85CCB-0937-4986-9F57-E4C6DB6C302D}">
      <dgm:prSet/>
      <dgm:spPr/>
      <dgm:t>
        <a:bodyPr/>
        <a:lstStyle/>
        <a:p>
          <a:endParaRPr lang="ru-RU"/>
        </a:p>
      </dgm:t>
    </dgm:pt>
    <dgm:pt modelId="{F8BDF8AC-50CD-4645-9F5C-23570A5585BF}" type="sibTrans" cxnId="{65D85CCB-0937-4986-9F57-E4C6DB6C302D}">
      <dgm:prSet/>
      <dgm:spPr/>
      <dgm:t>
        <a:bodyPr/>
        <a:lstStyle/>
        <a:p>
          <a:endParaRPr lang="ru-RU"/>
        </a:p>
      </dgm:t>
    </dgm:pt>
    <dgm:pt modelId="{EDFAEA5F-2708-4C8C-A349-6B254EE8CC0B}">
      <dgm:prSet/>
      <dgm:spPr/>
      <dgm:t>
        <a:bodyPr/>
        <a:lstStyle/>
        <a:p>
          <a:endParaRPr lang="ru-RU" dirty="0"/>
        </a:p>
      </dgm:t>
    </dgm:pt>
    <dgm:pt modelId="{3B2AC726-F5CF-4CE5-9DEF-6C2061CD3470}" type="parTrans" cxnId="{858AF8B5-35D9-42D1-8532-0934AB4D6281}">
      <dgm:prSet/>
      <dgm:spPr/>
      <dgm:t>
        <a:bodyPr/>
        <a:lstStyle/>
        <a:p>
          <a:endParaRPr lang="ru-RU"/>
        </a:p>
      </dgm:t>
    </dgm:pt>
    <dgm:pt modelId="{5A406D01-24AC-4C79-B8CE-BAC4995E5A79}" type="sibTrans" cxnId="{858AF8B5-35D9-42D1-8532-0934AB4D6281}">
      <dgm:prSet/>
      <dgm:spPr/>
      <dgm:t>
        <a:bodyPr/>
        <a:lstStyle/>
        <a:p>
          <a:endParaRPr lang="ru-RU"/>
        </a:p>
      </dgm:t>
    </dgm:pt>
    <dgm:pt modelId="{768A7032-1199-4140-AECB-399D72822730}" type="pres">
      <dgm:prSet presAssocID="{0622B533-3164-40EF-91F9-6914B0BFE0B6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B94E2F6-D78B-4618-91D4-EB206B8F28E1}" type="pres">
      <dgm:prSet presAssocID="{0622B533-3164-40EF-91F9-6914B0BFE0B6}" presName="matrix" presStyleCnt="0"/>
      <dgm:spPr/>
    </dgm:pt>
    <dgm:pt modelId="{2A9B5C20-D10D-4B2C-ABBB-D05BF02A1B49}" type="pres">
      <dgm:prSet presAssocID="{0622B533-3164-40EF-91F9-6914B0BFE0B6}" presName="tile1" presStyleLbl="node1" presStyleIdx="0" presStyleCnt="4"/>
      <dgm:spPr/>
      <dgm:t>
        <a:bodyPr/>
        <a:lstStyle/>
        <a:p>
          <a:endParaRPr lang="ru-RU"/>
        </a:p>
      </dgm:t>
    </dgm:pt>
    <dgm:pt modelId="{F8360691-9B6A-44F9-BB6D-87796E879C8A}" type="pres">
      <dgm:prSet presAssocID="{0622B533-3164-40EF-91F9-6914B0BFE0B6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EA4809-2020-4808-A985-8F2CD3299B22}" type="pres">
      <dgm:prSet presAssocID="{0622B533-3164-40EF-91F9-6914B0BFE0B6}" presName="tile2" presStyleLbl="node1" presStyleIdx="1" presStyleCnt="4"/>
      <dgm:spPr/>
      <dgm:t>
        <a:bodyPr/>
        <a:lstStyle/>
        <a:p>
          <a:endParaRPr lang="ru-RU"/>
        </a:p>
      </dgm:t>
    </dgm:pt>
    <dgm:pt modelId="{AF0E1F39-894A-4286-9271-1C3605D0EB68}" type="pres">
      <dgm:prSet presAssocID="{0622B533-3164-40EF-91F9-6914B0BFE0B6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B34C70-34FE-4920-8F19-2F1FA6008878}" type="pres">
      <dgm:prSet presAssocID="{0622B533-3164-40EF-91F9-6914B0BFE0B6}" presName="tile3" presStyleLbl="node1" presStyleIdx="2" presStyleCnt="4"/>
      <dgm:spPr/>
      <dgm:t>
        <a:bodyPr/>
        <a:lstStyle/>
        <a:p>
          <a:endParaRPr lang="ru-RU"/>
        </a:p>
      </dgm:t>
    </dgm:pt>
    <dgm:pt modelId="{044E67BB-740B-44AE-85E4-BFCE1605BBE3}" type="pres">
      <dgm:prSet presAssocID="{0622B533-3164-40EF-91F9-6914B0BFE0B6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7CFEDA-4626-4CB1-9D5B-2A64103E2F40}" type="pres">
      <dgm:prSet presAssocID="{0622B533-3164-40EF-91F9-6914B0BFE0B6}" presName="tile4" presStyleLbl="node1" presStyleIdx="3" presStyleCnt="4"/>
      <dgm:spPr/>
      <dgm:t>
        <a:bodyPr/>
        <a:lstStyle/>
        <a:p>
          <a:endParaRPr lang="ru-RU"/>
        </a:p>
      </dgm:t>
    </dgm:pt>
    <dgm:pt modelId="{2BF972F5-BA55-496B-9283-F44C1712420A}" type="pres">
      <dgm:prSet presAssocID="{0622B533-3164-40EF-91F9-6914B0BFE0B6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EA8D82-C406-412F-A07F-E9EEF3B70D8B}" type="pres">
      <dgm:prSet presAssocID="{0622B533-3164-40EF-91F9-6914B0BFE0B6}" presName="centerTile" presStyleLbl="fgShp" presStyleIdx="0" presStyleCnt="1" custScaleX="147627" custScaleY="88799" custLinFactNeighborX="5204" custLinFactNeighborY="5924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655CFF85-DDB4-4434-BF66-64CECB8946AA}" srcId="{E43E13E9-48B7-4271-A693-6F91474C1C4A}" destId="{7C9F2825-3792-40F6-A574-7F69365B549A}" srcOrd="2" destOrd="0" parTransId="{6D011E4A-BDFC-4780-B615-DD7F3C99B890}" sibTransId="{E22F0616-EDC3-4DD2-A254-F917FF87133B}"/>
    <dgm:cxn modelId="{A4CF3F35-08B3-4183-A2E7-52A32F82CBD2}" type="presOf" srcId="{5CFBE410-F305-443C-9A67-CE001469DDD6}" destId="{487CFEDA-4626-4CB1-9D5B-2A64103E2F40}" srcOrd="0" destOrd="0" presId="urn:microsoft.com/office/officeart/2005/8/layout/matrix1"/>
    <dgm:cxn modelId="{DD5BF68A-C16B-4F7E-BAFF-2DA9C685F210}" srcId="{E43E13E9-48B7-4271-A693-6F91474C1C4A}" destId="{8BE16737-23E3-476D-8062-4AF789F2BD70}" srcOrd="8" destOrd="0" parTransId="{545E28C3-A18F-4723-BC9A-228D09D5229E}" sibTransId="{F7C2077F-EA18-44A7-88DD-DA934E91E443}"/>
    <dgm:cxn modelId="{EC8950D7-4AAC-41BF-993B-6167310F0E03}" srcId="{0622B533-3164-40EF-91F9-6914B0BFE0B6}" destId="{E43E13E9-48B7-4271-A693-6F91474C1C4A}" srcOrd="0" destOrd="0" parTransId="{EF2E2279-3740-4AB1-9824-E734630EBF65}" sibTransId="{EA291B72-AD02-4F91-8EAC-588356182D21}"/>
    <dgm:cxn modelId="{CDE191DC-B6CD-40F7-AC48-56FEA6AD5171}" type="presOf" srcId="{83D8458F-190C-4F23-9F0A-A3B894A59420}" destId="{F8360691-9B6A-44F9-BB6D-87796E879C8A}" srcOrd="1" destOrd="0" presId="urn:microsoft.com/office/officeart/2005/8/layout/matrix1"/>
    <dgm:cxn modelId="{5EE8527E-52B0-41F9-9401-388F0B6CB758}" type="presOf" srcId="{7C9F2825-3792-40F6-A574-7F69365B549A}" destId="{044E67BB-740B-44AE-85E4-BFCE1605BBE3}" srcOrd="1" destOrd="0" presId="urn:microsoft.com/office/officeart/2005/8/layout/matrix1"/>
    <dgm:cxn modelId="{AF583B8F-69B1-4DFC-8BA0-04CD08775AC6}" type="presOf" srcId="{5CFBE410-F305-443C-9A67-CE001469DDD6}" destId="{2BF972F5-BA55-496B-9283-F44C1712420A}" srcOrd="1" destOrd="0" presId="urn:microsoft.com/office/officeart/2005/8/layout/matrix1"/>
    <dgm:cxn modelId="{68D39CBB-84EE-4D60-8082-C927039BF14E}" type="presOf" srcId="{24E41A33-183C-4B43-A4A3-6B8EEEEE3557}" destId="{AF0E1F39-894A-4286-9271-1C3605D0EB68}" srcOrd="1" destOrd="0" presId="urn:microsoft.com/office/officeart/2005/8/layout/matrix1"/>
    <dgm:cxn modelId="{BD0F3142-0CB2-49AD-AA0D-688966BA7DEA}" srcId="{E43E13E9-48B7-4271-A693-6F91474C1C4A}" destId="{24E41A33-183C-4B43-A4A3-6B8EEEEE3557}" srcOrd="1" destOrd="0" parTransId="{11D1641B-F383-47C7-9A19-67517D9C77CB}" sibTransId="{823B0603-CC61-4CB0-8DBC-B28074EBF73E}"/>
    <dgm:cxn modelId="{172551B0-551F-451C-9915-C29002E5306C}" type="presOf" srcId="{83D8458F-190C-4F23-9F0A-A3B894A59420}" destId="{2A9B5C20-D10D-4B2C-ABBB-D05BF02A1B49}" srcOrd="0" destOrd="0" presId="urn:microsoft.com/office/officeart/2005/8/layout/matrix1"/>
    <dgm:cxn modelId="{5FE1E2F9-B500-4B18-B517-A08AC1624916}" srcId="{E43E13E9-48B7-4271-A693-6F91474C1C4A}" destId="{83D8458F-190C-4F23-9F0A-A3B894A59420}" srcOrd="0" destOrd="0" parTransId="{29EC2E47-8067-46EB-B404-87E1BC31FB78}" sibTransId="{94B3E48B-7A45-4E3A-8E51-9CA048EF1A28}"/>
    <dgm:cxn modelId="{680F4F5D-8623-4582-9808-7A57963E4214}" srcId="{0622B533-3164-40EF-91F9-6914B0BFE0B6}" destId="{09EE45E0-0102-436D-91A4-DB6574BF4219}" srcOrd="1" destOrd="0" parTransId="{E4929562-3926-46A0-9C3D-66C8C942518B}" sibTransId="{740D718E-5FE9-4AB4-BAF6-A5B2966852EF}"/>
    <dgm:cxn modelId="{17C422B4-9F2A-4289-B268-BD540C4000A5}" srcId="{E43E13E9-48B7-4271-A693-6F91474C1C4A}" destId="{72F37765-CC45-4553-B82D-7702BDB3305F}" srcOrd="5" destOrd="0" parTransId="{0A0C04BD-7CCF-4DAA-98FD-D7AB06EC99D5}" sibTransId="{799726BC-1641-42DC-B684-0A5E1DB2BAD1}"/>
    <dgm:cxn modelId="{FC552FCC-F5FF-4EF7-A4A7-BE5589B7EB6D}" type="presOf" srcId="{7C9F2825-3792-40F6-A574-7F69365B549A}" destId="{DEB34C70-34FE-4920-8F19-2F1FA6008878}" srcOrd="0" destOrd="0" presId="urn:microsoft.com/office/officeart/2005/8/layout/matrix1"/>
    <dgm:cxn modelId="{AF8C619F-38B5-4EB6-8224-42126C0BD574}" srcId="{E43E13E9-48B7-4271-A693-6F91474C1C4A}" destId="{600B1150-D7F9-4273-8687-F868B286EE5E}" srcOrd="7" destOrd="0" parTransId="{F9475B01-2485-4776-8021-0736ED558B8E}" sibTransId="{2178011F-FC9F-4C6E-ACDA-8A51CB09E1B8}"/>
    <dgm:cxn modelId="{356C1EFE-C9FA-4124-A2E3-19435C31EA4F}" srcId="{E43E13E9-48B7-4271-A693-6F91474C1C4A}" destId="{50296581-54EF-4807-81F2-FEAD4C69A2D0}" srcOrd="6" destOrd="0" parTransId="{95BA5AA8-0F2E-47EC-8285-06E9679FA437}" sibTransId="{E48DDCD0-DDFF-4A79-8739-1BE2C090D19F}"/>
    <dgm:cxn modelId="{65D85CCB-0937-4986-9F57-E4C6DB6C302D}" srcId="{E43E13E9-48B7-4271-A693-6F91474C1C4A}" destId="{5CFBE410-F305-443C-9A67-CE001469DDD6}" srcOrd="3" destOrd="0" parTransId="{9BBB99D7-69CA-444D-A445-9D7DA8E354CF}" sibTransId="{F8BDF8AC-50CD-4645-9F5C-23570A5585BF}"/>
    <dgm:cxn modelId="{858AF8B5-35D9-42D1-8532-0934AB4D6281}" srcId="{E43E13E9-48B7-4271-A693-6F91474C1C4A}" destId="{EDFAEA5F-2708-4C8C-A349-6B254EE8CC0B}" srcOrd="4" destOrd="0" parTransId="{3B2AC726-F5CF-4CE5-9DEF-6C2061CD3470}" sibTransId="{5A406D01-24AC-4C79-B8CE-BAC4995E5A79}"/>
    <dgm:cxn modelId="{C5695C55-1CB8-4B39-AF49-3CF4E0A54E9C}" type="presOf" srcId="{0622B533-3164-40EF-91F9-6914B0BFE0B6}" destId="{768A7032-1199-4140-AECB-399D72822730}" srcOrd="0" destOrd="0" presId="urn:microsoft.com/office/officeart/2005/8/layout/matrix1"/>
    <dgm:cxn modelId="{8EA50F49-0011-42DD-A894-EEE3AD23DAC2}" type="presOf" srcId="{E43E13E9-48B7-4271-A693-6F91474C1C4A}" destId="{31EA8D82-C406-412F-A07F-E9EEF3B70D8B}" srcOrd="0" destOrd="0" presId="urn:microsoft.com/office/officeart/2005/8/layout/matrix1"/>
    <dgm:cxn modelId="{18816CEA-EA5D-473C-8230-86C7F77CA5FE}" type="presOf" srcId="{24E41A33-183C-4B43-A4A3-6B8EEEEE3557}" destId="{2AEA4809-2020-4808-A985-8F2CD3299B22}" srcOrd="0" destOrd="0" presId="urn:microsoft.com/office/officeart/2005/8/layout/matrix1"/>
    <dgm:cxn modelId="{2D3656BF-A69B-4583-8D85-DAED221D4D6D}" type="presParOf" srcId="{768A7032-1199-4140-AECB-399D72822730}" destId="{DB94E2F6-D78B-4618-91D4-EB206B8F28E1}" srcOrd="0" destOrd="0" presId="urn:microsoft.com/office/officeart/2005/8/layout/matrix1"/>
    <dgm:cxn modelId="{FDE2093B-AB19-40BA-A435-4E9AB5F24CC0}" type="presParOf" srcId="{DB94E2F6-D78B-4618-91D4-EB206B8F28E1}" destId="{2A9B5C20-D10D-4B2C-ABBB-D05BF02A1B49}" srcOrd="0" destOrd="0" presId="urn:microsoft.com/office/officeart/2005/8/layout/matrix1"/>
    <dgm:cxn modelId="{2EBF0E3D-66F7-4167-B1B6-C991EB335CA3}" type="presParOf" srcId="{DB94E2F6-D78B-4618-91D4-EB206B8F28E1}" destId="{F8360691-9B6A-44F9-BB6D-87796E879C8A}" srcOrd="1" destOrd="0" presId="urn:microsoft.com/office/officeart/2005/8/layout/matrix1"/>
    <dgm:cxn modelId="{FFE3BBCB-CE58-4806-A9D5-9BD5569329DA}" type="presParOf" srcId="{DB94E2F6-D78B-4618-91D4-EB206B8F28E1}" destId="{2AEA4809-2020-4808-A985-8F2CD3299B22}" srcOrd="2" destOrd="0" presId="urn:microsoft.com/office/officeart/2005/8/layout/matrix1"/>
    <dgm:cxn modelId="{8FD6915A-5BA3-4D46-BDFE-6F012A3BF0DF}" type="presParOf" srcId="{DB94E2F6-D78B-4618-91D4-EB206B8F28E1}" destId="{AF0E1F39-894A-4286-9271-1C3605D0EB68}" srcOrd="3" destOrd="0" presId="urn:microsoft.com/office/officeart/2005/8/layout/matrix1"/>
    <dgm:cxn modelId="{073A4243-76BD-4CE5-B172-23C63ADCC718}" type="presParOf" srcId="{DB94E2F6-D78B-4618-91D4-EB206B8F28E1}" destId="{DEB34C70-34FE-4920-8F19-2F1FA6008878}" srcOrd="4" destOrd="0" presId="urn:microsoft.com/office/officeart/2005/8/layout/matrix1"/>
    <dgm:cxn modelId="{1CC90AF9-C555-4577-80F9-DDF38DC0C2B4}" type="presParOf" srcId="{DB94E2F6-D78B-4618-91D4-EB206B8F28E1}" destId="{044E67BB-740B-44AE-85E4-BFCE1605BBE3}" srcOrd="5" destOrd="0" presId="urn:microsoft.com/office/officeart/2005/8/layout/matrix1"/>
    <dgm:cxn modelId="{6A125F4E-0541-44B7-AC57-979F473D2F66}" type="presParOf" srcId="{DB94E2F6-D78B-4618-91D4-EB206B8F28E1}" destId="{487CFEDA-4626-4CB1-9D5B-2A64103E2F40}" srcOrd="6" destOrd="0" presId="urn:microsoft.com/office/officeart/2005/8/layout/matrix1"/>
    <dgm:cxn modelId="{33770684-E569-44D5-ACA3-E7B32F796B9E}" type="presParOf" srcId="{DB94E2F6-D78B-4618-91D4-EB206B8F28E1}" destId="{2BF972F5-BA55-496B-9283-F44C1712420A}" srcOrd="7" destOrd="0" presId="urn:microsoft.com/office/officeart/2005/8/layout/matrix1"/>
    <dgm:cxn modelId="{78C6E203-35CD-43AE-AFDB-DE00BB3B3817}" type="presParOf" srcId="{768A7032-1199-4140-AECB-399D72822730}" destId="{31EA8D82-C406-412F-A07F-E9EEF3B70D8B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1BA982-AC19-4AFB-BF2A-1BA3A6CD3DC2}">
      <dsp:nvSpPr>
        <dsp:cNvPr id="0" name=""/>
        <dsp:cNvSpPr/>
      </dsp:nvSpPr>
      <dsp:spPr>
        <a:xfrm>
          <a:off x="685799" y="0"/>
          <a:ext cx="7772400" cy="6741368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455C70-2955-4562-84EA-F451DB054ED0}">
      <dsp:nvSpPr>
        <dsp:cNvPr id="0" name=""/>
        <dsp:cNvSpPr/>
      </dsp:nvSpPr>
      <dsp:spPr>
        <a:xfrm>
          <a:off x="6834930" y="3331948"/>
          <a:ext cx="2235661" cy="3339808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востребованность развития широкого кругозора старшего дошкольника, в том числе в естественнонаучном направлении</a:t>
          </a:r>
          <a:endParaRPr lang="ru-RU" sz="16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944066" y="3441084"/>
        <a:ext cx="2017389" cy="3121536"/>
      </dsp:txXfrm>
    </dsp:sp>
    <dsp:sp modelId="{9708D11F-6BB8-4975-8EFC-B4288B79541B}">
      <dsp:nvSpPr>
        <dsp:cNvPr id="0" name=""/>
        <dsp:cNvSpPr/>
      </dsp:nvSpPr>
      <dsp:spPr>
        <a:xfrm>
          <a:off x="4453862" y="3331948"/>
          <a:ext cx="2302991" cy="3339323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отсутствие методического обеспечения формирования основ технического творчества, навыков начального программировани</a:t>
          </a:r>
          <a:r>
            <a:rPr lang="ru-RU" sz="1600" kern="1200" dirty="0" smtClean="0">
              <a:solidFill>
                <a:srgbClr val="002060"/>
              </a:solidFill>
            </a:rPr>
            <a:t>я</a:t>
          </a:r>
          <a:endParaRPr lang="ru-RU" sz="1600" kern="1200" dirty="0"/>
        </a:p>
      </dsp:txBody>
      <dsp:txXfrm>
        <a:off x="4566285" y="3444371"/>
        <a:ext cx="2078145" cy="3114477"/>
      </dsp:txXfrm>
    </dsp:sp>
    <dsp:sp modelId="{06BF19DA-431A-4C12-9CA3-BBE97988AC76}">
      <dsp:nvSpPr>
        <dsp:cNvPr id="0" name=""/>
        <dsp:cNvSpPr/>
      </dsp:nvSpPr>
      <dsp:spPr>
        <a:xfrm>
          <a:off x="40520" y="3331948"/>
          <a:ext cx="4333659" cy="3362028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необходимость ранней профориентации научно – технической профессиональной ориентации в связи с особенностями градообразующих предприятий города Чистополя: внедрение наукоёмких технологий, автоматизация производства, недостаток квалифицированных специалистов</a:t>
          </a:r>
          <a:r>
            <a:rPr lang="ru-RU" sz="1800" kern="1200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. </a:t>
          </a:r>
          <a:endParaRPr lang="ru-RU" sz="1800" kern="1200" dirty="0">
            <a:solidFill>
              <a:schemeClr val="accent3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04641" y="3496069"/>
        <a:ext cx="4005417" cy="30337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9B5C20-D10D-4B2C-ABBB-D05BF02A1B49}">
      <dsp:nvSpPr>
        <dsp:cNvPr id="0" name=""/>
        <dsp:cNvSpPr/>
      </dsp:nvSpPr>
      <dsp:spPr>
        <a:xfrm rot="16200000">
          <a:off x="758676" y="-758676"/>
          <a:ext cx="2032000" cy="3549352"/>
        </a:xfrm>
        <a:prstGeom prst="round1Rect">
          <a:avLst/>
        </a:prstGeom>
        <a:solidFill>
          <a:schemeClr val="accent4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>
            <a:solidFill>
              <a:schemeClr val="accent3">
                <a:lumMod val="40000"/>
                <a:lumOff val="60000"/>
              </a:schemeClr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accent3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rPr>
            <a:t>Развивать у дошкольников интерес к моделированию и техническому конструированию, стимулировать детское научно-техническое творчество.</a:t>
          </a:r>
          <a:endParaRPr lang="ru-RU" sz="1800" kern="1200" dirty="0">
            <a:solidFill>
              <a:schemeClr val="accent3">
                <a:lumMod val="40000"/>
                <a:lumOff val="6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0" y="0"/>
        <a:ext cx="3549352" cy="1524000"/>
      </dsp:txXfrm>
    </dsp:sp>
    <dsp:sp modelId="{2AEA4809-2020-4808-A985-8F2CD3299B22}">
      <dsp:nvSpPr>
        <dsp:cNvPr id="0" name=""/>
        <dsp:cNvSpPr/>
      </dsp:nvSpPr>
      <dsp:spPr>
        <a:xfrm>
          <a:off x="3549352" y="0"/>
          <a:ext cx="3549352" cy="2032000"/>
        </a:xfrm>
        <a:prstGeom prst="round1Rect">
          <a:avLst/>
        </a:prstGeom>
        <a:solidFill>
          <a:schemeClr val="accent4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accent3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rPr>
            <a:t>Формировать у детей старшего дошкольного возраста навыки начального программирования.</a:t>
          </a:r>
          <a:endParaRPr lang="ru-RU" sz="1800" kern="1200" dirty="0">
            <a:solidFill>
              <a:schemeClr val="accent3">
                <a:lumMod val="40000"/>
                <a:lumOff val="6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549352" y="0"/>
        <a:ext cx="3549352" cy="1524000"/>
      </dsp:txXfrm>
    </dsp:sp>
    <dsp:sp modelId="{DEB34C70-34FE-4920-8F19-2F1FA6008878}">
      <dsp:nvSpPr>
        <dsp:cNvPr id="0" name=""/>
        <dsp:cNvSpPr/>
      </dsp:nvSpPr>
      <dsp:spPr>
        <a:xfrm rot="10800000">
          <a:off x="0" y="2032000"/>
          <a:ext cx="3549352" cy="2032000"/>
        </a:xfrm>
        <a:prstGeom prst="round1Rect">
          <a:avLst/>
        </a:prstGeom>
        <a:solidFill>
          <a:schemeClr val="accent4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accent3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rPr>
            <a:t>Формировать у детей коммуникативные навыки: умение вступать в дискуссию, отстаивать свою точку зрения; умение работать в коллективе, в команде, малой группе (в паре).</a:t>
          </a:r>
          <a:endParaRPr lang="ru-RU" sz="1800" kern="1200" dirty="0">
            <a:solidFill>
              <a:schemeClr val="accent3">
                <a:lumMod val="40000"/>
                <a:lumOff val="6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0" y="2539999"/>
        <a:ext cx="3549352" cy="1524000"/>
      </dsp:txXfrm>
    </dsp:sp>
    <dsp:sp modelId="{487CFEDA-4626-4CB1-9D5B-2A64103E2F40}">
      <dsp:nvSpPr>
        <dsp:cNvPr id="0" name=""/>
        <dsp:cNvSpPr/>
      </dsp:nvSpPr>
      <dsp:spPr>
        <a:xfrm rot="5400000">
          <a:off x="4308028" y="1273323"/>
          <a:ext cx="2032000" cy="3549352"/>
        </a:xfrm>
        <a:prstGeom prst="round1Rect">
          <a:avLst/>
        </a:prstGeom>
        <a:solidFill>
          <a:schemeClr val="accent4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accent3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rPr>
            <a:t>Развивать психофизические качества детей: память, внимание, логическое и аналитическое мышление, мелкую моторику.</a:t>
          </a:r>
          <a:endParaRPr lang="ru-RU" sz="1800" kern="1200" dirty="0">
            <a:solidFill>
              <a:schemeClr val="accent3">
                <a:lumMod val="40000"/>
                <a:lumOff val="6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3549352" y="2539999"/>
        <a:ext cx="3549352" cy="1524000"/>
      </dsp:txXfrm>
    </dsp:sp>
    <dsp:sp modelId="{31EA8D82-C406-412F-A07F-E9EEF3B70D8B}">
      <dsp:nvSpPr>
        <dsp:cNvPr id="0" name=""/>
        <dsp:cNvSpPr/>
      </dsp:nvSpPr>
      <dsp:spPr>
        <a:xfrm>
          <a:off x="2088236" y="1641088"/>
          <a:ext cx="3143881" cy="902197"/>
        </a:xfrm>
        <a:prstGeom prst="roundRect">
          <a:avLst/>
        </a:prstGeom>
        <a:solidFill>
          <a:srgbClr val="FFFF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«Развивай-ка!»</a:t>
          </a:r>
          <a:endParaRPr lang="ru-RU" sz="2800" kern="1200" dirty="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132278" y="1685130"/>
        <a:ext cx="3055797" cy="8141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61C4B-AFB9-4D6F-95E8-6D449DA175D9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9B264-4056-41B4-9FD2-27AF6DA1D5B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61C4B-AFB9-4D6F-95E8-6D449DA175D9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9B264-4056-41B4-9FD2-27AF6DA1D5B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61C4B-AFB9-4D6F-95E8-6D449DA175D9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9B264-4056-41B4-9FD2-27AF6DA1D5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61C4B-AFB9-4D6F-95E8-6D449DA175D9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9B264-4056-41B4-9FD2-27AF6DA1D5B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61C4B-AFB9-4D6F-95E8-6D449DA175D9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9B264-4056-41B4-9FD2-27AF6DA1D5B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61C4B-AFB9-4D6F-95E8-6D449DA175D9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9B264-4056-41B4-9FD2-27AF6DA1D5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61C4B-AFB9-4D6F-95E8-6D449DA175D9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9B264-4056-41B4-9FD2-27AF6DA1D5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61C4B-AFB9-4D6F-95E8-6D449DA175D9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9B264-4056-41B4-9FD2-27AF6DA1D5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61C4B-AFB9-4D6F-95E8-6D449DA175D9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9B264-4056-41B4-9FD2-27AF6DA1D5B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61C4B-AFB9-4D6F-95E8-6D449DA175D9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9B264-4056-41B4-9FD2-27AF6DA1D5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61C4B-AFB9-4D6F-95E8-6D449DA175D9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9B264-4056-41B4-9FD2-27AF6DA1D5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E761C4B-AFB9-4D6F-95E8-6D449DA175D9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829B264-4056-41B4-9FD2-27AF6DA1D5B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4764"/>
            <a:ext cx="9036496" cy="8094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"Детский сад общеразвивающего вида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№ 5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"Аленький цветочек"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Чистопольского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муниципального района Республики Татарстан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Презентация кружка дополнительного образования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«Развивай-ка» для детей 5-7 лет</a:t>
            </a: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Руководитель кружка:  </a:t>
            </a:r>
          </a:p>
          <a:p>
            <a:pPr algn="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воспитатель  </a:t>
            </a:r>
          </a:p>
          <a:p>
            <a:pPr algn="r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Хаматвалиева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льмира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Ильдусовна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3608" y="3022492"/>
            <a:ext cx="3600405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78242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887559744"/>
              </p:ext>
            </p:extLst>
          </p:nvPr>
        </p:nvGraphicFramePr>
        <p:xfrm>
          <a:off x="69273" y="0"/>
          <a:ext cx="9144000" cy="6741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55576" y="1700808"/>
            <a:ext cx="5760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Актуальность программы заключается в следующем:</a:t>
            </a:r>
            <a:endParaRPr lang="ru-RU" sz="3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8121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517548"/>
            <a:ext cx="784887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Новизна программы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заключается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исследовательско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-технической направленности обучения, которое базируется на новых информационных технологиях, что способствует развитию информационной культуры и взаимодействию с миром технического творчества. Авторское воплощение замысла в автоматизированные модели и проекты особенно важно для старших дошкольников, у которых наиболее выражена исследовательская (творческая) деятельность.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Детское творчество - одна из форм самостоятельной деятельности ребёнка, в процессе которой он отступает от привычных и знакомых ему способов проявления окружающего мира, экспериментирует и создаёт нечто новое для себя и других.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Техническое детское творчество является одним из важных способов формирования профессиональной ориентации детей, способствует развитию устойчивого интереса к технике и науке, а также стимулирует рационализаторские и изобретательские способности.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9382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96832760"/>
              </p:ext>
            </p:extLst>
          </p:nvPr>
        </p:nvGraphicFramePr>
        <p:xfrm>
          <a:off x="827584" y="2762633"/>
          <a:ext cx="709870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7007" y="0"/>
            <a:ext cx="903649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Цели и задачи по реализации Программы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 Программы: </a:t>
            </a:r>
          </a:p>
          <a:p>
            <a:pPr algn="ctr"/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Развитие научно-технического и творческого потенциала личности дошкольника через обучение элементарным основам технического конструирования и робототехники.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3504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8" y="1622764"/>
            <a:ext cx="2829508" cy="273630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652972"/>
            <a:ext cx="2873362" cy="2736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5" y="1635104"/>
            <a:ext cx="2808313" cy="272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001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5" y="1484784"/>
            <a:ext cx="2736305" cy="2736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139" y="1484784"/>
            <a:ext cx="2770910" cy="2736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484784"/>
            <a:ext cx="2736304" cy="2736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076" y="4433441"/>
            <a:ext cx="3203848" cy="2402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4644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7488" y="5750003"/>
            <a:ext cx="8712968" cy="1015663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FFFF00"/>
                </a:solidFill>
              </a:rPr>
              <a:t>Спасибо за внимание!</a:t>
            </a:r>
            <a:endParaRPr lang="ru-RU" sz="6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1384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114</TotalTime>
  <Words>319</Words>
  <Application>Microsoft Office PowerPoint</Application>
  <PresentationFormat>Экран (4:3)</PresentationFormat>
  <Paragraphs>44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Georgia</vt:lpstr>
      <vt:lpstr>Times New Roman</vt:lpstr>
      <vt:lpstr>Trebuchet MS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</cp:lastModifiedBy>
  <cp:revision>12</cp:revision>
  <dcterms:created xsi:type="dcterms:W3CDTF">2022-02-23T15:55:15Z</dcterms:created>
  <dcterms:modified xsi:type="dcterms:W3CDTF">2022-03-02T08:17:55Z</dcterms:modified>
</cp:coreProperties>
</file>